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4"/>
  </p:notesMasterIdLst>
  <p:sldIdLst>
    <p:sldId id="256" r:id="rId2"/>
    <p:sldId id="319" r:id="rId3"/>
    <p:sldId id="359" r:id="rId4"/>
    <p:sldId id="614" r:id="rId5"/>
    <p:sldId id="682" r:id="rId6"/>
    <p:sldId id="461" r:id="rId7"/>
    <p:sldId id="713" r:id="rId8"/>
    <p:sldId id="723" r:id="rId9"/>
    <p:sldId id="714" r:id="rId10"/>
    <p:sldId id="716" r:id="rId11"/>
    <p:sldId id="724" r:id="rId12"/>
    <p:sldId id="718" r:id="rId13"/>
    <p:sldId id="720" r:id="rId14"/>
    <p:sldId id="721" r:id="rId15"/>
    <p:sldId id="717" r:id="rId16"/>
    <p:sldId id="715" r:id="rId17"/>
    <p:sldId id="725" r:id="rId18"/>
    <p:sldId id="462" r:id="rId19"/>
    <p:sldId id="722" r:id="rId20"/>
    <p:sldId id="346" r:id="rId21"/>
    <p:sldId id="357" r:id="rId22"/>
    <p:sldId id="34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F35F-3160-4835-B7B9-93447D23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B8AA-63ED-4069-ABDA-D95AA806C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there are certain sets of characters used a lot, there are special sequences for those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B143DA-A03E-4628-8C95-F29045E34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511933"/>
              </p:ext>
            </p:extLst>
          </p:nvPr>
        </p:nvGraphicFramePr>
        <p:xfrm>
          <a:off x="609600" y="3200400"/>
          <a:ext cx="10972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293">
                  <a:extLst>
                    <a:ext uri="{9D8B030D-6E8A-4147-A177-3AD203B41FA5}">
                      <a16:colId xmlns:a16="http://schemas.microsoft.com/office/drawing/2014/main" val="2952993627"/>
                    </a:ext>
                  </a:extLst>
                </a:gridCol>
                <a:gridCol w="9442507">
                  <a:extLst>
                    <a:ext uri="{9D8B030D-6E8A-4147-A177-3AD203B41FA5}">
                      <a16:colId xmlns:a16="http://schemas.microsoft.com/office/drawing/2014/main" val="332464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82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Numerical digit (0-9)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22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a numerical digit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325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White space (space, tab, etc.)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606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white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33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Alphanumeric (A-Z, a-z, 0-9, and underscore)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953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alphanumeric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0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24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B496-A0BA-4BA2-917B-F9D83A05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DDCF3-F6F6-4DEB-A422-906C8A84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Sets of characters are used a lot</a:t>
            </a:r>
          </a:p>
          <a:p>
            <a:r>
              <a:rPr lang="en-US" dirty="0"/>
              <a:t>There are special rules inside the brackets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D5CCBD-328D-4574-A7AD-E39A5B7F8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254450"/>
              </p:ext>
            </p:extLst>
          </p:nvPr>
        </p:nvGraphicFramePr>
        <p:xfrm>
          <a:off x="609600" y="2910840"/>
          <a:ext cx="1093831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905">
                  <a:extLst>
                    <a:ext uri="{9D8B030D-6E8A-4147-A177-3AD203B41FA5}">
                      <a16:colId xmlns:a16="http://schemas.microsoft.com/office/drawing/2014/main" val="3727104475"/>
                    </a:ext>
                  </a:extLst>
                </a:gridCol>
                <a:gridCol w="9031411">
                  <a:extLst>
                    <a:ext uri="{9D8B030D-6E8A-4147-A177-3AD203B41FA5}">
                      <a16:colId xmlns:a16="http://schemas.microsoft.com/office/drawing/2014/main" val="3685563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Set 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052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[amp]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Either a, m, or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945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[a-n]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lowercase character in the range from a to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835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[^amp]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character except a, m, or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60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[0-9]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digit 0-9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715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[a-</a:t>
                      </a:r>
                      <a:r>
                        <a:rPr lang="en-US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zA</a:t>
                      </a:r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-Z]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lowercase or uppercase letter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86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[+]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character +, since most special characters have no special meaning </a:t>
                      </a:r>
                      <a:r>
                        <a:rPr lang="en-US" sz="2400" b="1" dirty="0"/>
                        <a:t>inside</a:t>
                      </a:r>
                      <a:r>
                        <a:rPr lang="en-US" sz="2400" dirty="0"/>
                        <a:t> 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857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45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AEC2-27CA-4534-AF99-E893CAB87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E-mail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CDA95-CE03-45F9-A117-F6E6233E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regular expression that will match an e-mail address:</a:t>
            </a:r>
          </a:p>
          <a:p>
            <a:pPr lvl="1"/>
            <a:r>
              <a:rPr lang="en-US" dirty="0"/>
              <a:t>Numbers or letters</a:t>
            </a:r>
          </a:p>
          <a:p>
            <a:pPr lvl="1"/>
            <a:r>
              <a:rPr lang="en-US" dirty="0"/>
              <a:t>Followed by an @ sign</a:t>
            </a:r>
          </a:p>
          <a:p>
            <a:pPr lvl="1"/>
            <a:r>
              <a:rPr lang="en-US" dirty="0"/>
              <a:t>Followed by numbers or letters</a:t>
            </a:r>
          </a:p>
          <a:p>
            <a:pPr lvl="1"/>
            <a:r>
              <a:rPr lang="en-US" dirty="0"/>
              <a:t>Followed by a dot</a:t>
            </a:r>
          </a:p>
          <a:p>
            <a:pPr lvl="1"/>
            <a:r>
              <a:rPr lang="en-US" dirty="0"/>
              <a:t>Followed by dots or numbers or letters</a:t>
            </a:r>
          </a:p>
        </p:txBody>
      </p:sp>
    </p:spTree>
    <p:extLst>
      <p:ext uri="{BB962C8B-B14F-4D97-AF65-F5344CB8AC3E}">
        <p14:creationId xmlns:p14="http://schemas.microsoft.com/office/powerpoint/2010/main" val="86696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AEC2-27CA-4534-AF99-E893CAB87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CDA95-CE03-45F9-A117-F6E6233E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regular expression that will match a date in this format: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12/03/2021</a:t>
            </a:r>
          </a:p>
          <a:p>
            <a:pPr lvl="1"/>
            <a:endParaRPr lang="en-US" dirty="0"/>
          </a:p>
          <a:p>
            <a:r>
              <a:rPr lang="en-US" dirty="0"/>
              <a:t>Can you extend it so that the months and the days can be either one digit or two digits?</a:t>
            </a:r>
          </a:p>
        </p:txBody>
      </p:sp>
    </p:spTree>
    <p:extLst>
      <p:ext uri="{BB962C8B-B14F-4D97-AF65-F5344CB8AC3E}">
        <p14:creationId xmlns:p14="http://schemas.microsoft.com/office/powerpoint/2010/main" val="209812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AEC2-27CA-4534-AF99-E893CAB87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Phone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CDA95-CE03-45F9-A117-F6E6233E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regular expression that will match a phone number in this format: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(404) 555-6789</a:t>
            </a:r>
          </a:p>
          <a:p>
            <a:pPr lvl="1"/>
            <a:endParaRPr lang="en-US" dirty="0"/>
          </a:p>
          <a:p>
            <a:r>
              <a:rPr lang="en-US" dirty="0"/>
              <a:t>Extend it so that it can accept this format as well:</a:t>
            </a:r>
          </a:p>
          <a:p>
            <a:endParaRPr lang="en-US" dirty="0"/>
          </a:p>
          <a:p>
            <a:pPr marL="118872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404-555-6789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4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5002B-39F6-4FAE-A411-528CEA77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CF6FC-E3F8-40DC-9C5E-BD5AEBE06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Both regular expressions and Python strings use backslash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/>
              <a:t>) to mean special things</a:t>
            </a:r>
          </a:p>
          <a:p>
            <a:r>
              <a:rPr lang="en-US" dirty="0"/>
              <a:t>For this reason, it's common to use </a:t>
            </a:r>
            <a:r>
              <a:rPr lang="en-US" b="1" dirty="0"/>
              <a:t>raw strings</a:t>
            </a:r>
            <a:r>
              <a:rPr lang="en-US" dirty="0"/>
              <a:t> in Python when specifying a regular expression</a:t>
            </a:r>
          </a:p>
          <a:p>
            <a:r>
              <a:rPr lang="en-US" dirty="0"/>
              <a:t>Raw strings start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(before the quotes) and don't treat backslashes as special characters</a:t>
            </a:r>
          </a:p>
          <a:p>
            <a:r>
              <a:rPr lang="en-US" dirty="0"/>
              <a:t>Raw strings are still normal strings, they just let you type things in differently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D412D6-2EE0-4754-A97D-3B0C782B683F}"/>
              </a:ext>
            </a:extLst>
          </p:cNvPr>
          <p:cNvSpPr/>
          <p:nvPr/>
        </p:nvSpPr>
        <p:spPr>
          <a:xfrm>
            <a:off x="609600" y="4953000"/>
            <a:ext cx="10972799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word1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newline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word2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'\\n'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\n (two characters)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word3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r'\n'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\n (two characters)</a:t>
            </a:r>
          </a:p>
        </p:txBody>
      </p:sp>
    </p:spTree>
    <p:extLst>
      <p:ext uri="{BB962C8B-B14F-4D97-AF65-F5344CB8AC3E}">
        <p14:creationId xmlns:p14="http://schemas.microsoft.com/office/powerpoint/2010/main" val="392651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6E23-2582-4CB2-82C3-E7BB54B3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functions for 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66CF3-21E4-45FA-9CD7-A5FACABBA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you have a string that represents a regular expression, how can you use it?</a:t>
            </a:r>
          </a:p>
          <a:p>
            <a:r>
              <a:rPr lang="en-US" dirty="0"/>
              <a:t>First, import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</a:t>
            </a:r>
            <a:r>
              <a:rPr lang="en-US" dirty="0"/>
              <a:t> module has a number of functions, but three will be useful for us: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D165E8-974E-4B5B-AFBE-3954479E3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27891"/>
              </p:ext>
            </p:extLst>
          </p:nvPr>
        </p:nvGraphicFramePr>
        <p:xfrm>
          <a:off x="609600" y="4251960"/>
          <a:ext cx="109728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45898384"/>
                    </a:ext>
                  </a:extLst>
                </a:gridCol>
                <a:gridCol w="8458200">
                  <a:extLst>
                    <a:ext uri="{9D8B030D-6E8A-4147-A177-3AD203B41FA5}">
                      <a16:colId xmlns:a16="http://schemas.microsoft.com/office/drawing/2014/main" val="752801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925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findall</a:t>
                      </a:r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Return a list of all the strings that 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7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split()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Split a string into a list separated by places that 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06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Replace matches with a string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969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80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106BA-170C-43E3-8FF6-43F909EA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examples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365F92-010E-46CB-8794-A043F154A1D4}"/>
              </a:ext>
            </a:extLst>
          </p:cNvPr>
          <p:cNvSpPr/>
          <p:nvPr/>
        </p:nvSpPr>
        <p:spPr>
          <a:xfrm>
            <a:off x="609600" y="1981200"/>
            <a:ext cx="10972799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text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 are the wombat combat warriors'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 all words that start with w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wWords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['we', 'wombat', 'warriors']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split up the string by words that start with w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noWWords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re.split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['', ' are the ', ' combat ', '']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replace every word that starts with w with goat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newText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re.sub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'goat'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'goat are the goat combat goat'</a:t>
            </a:r>
          </a:p>
        </p:txBody>
      </p:sp>
    </p:spTree>
    <p:extLst>
      <p:ext uri="{BB962C8B-B14F-4D97-AF65-F5344CB8AC3E}">
        <p14:creationId xmlns:p14="http://schemas.microsoft.com/office/powerpoint/2010/main" val="410119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the regex in Assignment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86200"/>
            <a:ext cx="1097280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This function:</a:t>
            </a:r>
          </a:p>
          <a:p>
            <a:pPr lvl="1"/>
            <a:r>
              <a:rPr lang="en-US" dirty="0"/>
              <a:t>Opens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pPr lvl="1"/>
            <a:r>
              <a:rPr lang="en-US" dirty="0"/>
              <a:t>Reads everything into a single string and makes it lowercase</a:t>
            </a:r>
          </a:p>
          <a:p>
            <a:pPr lvl="1"/>
            <a:r>
              <a:rPr lang="en-US" dirty="0"/>
              <a:t>Then, it returns a list of words</a:t>
            </a:r>
          </a:p>
          <a:p>
            <a:pPr lvl="1"/>
            <a:r>
              <a:rPr lang="en-US" dirty="0"/>
              <a:t>Words are either a sequence of lowercase letters with a single apostrophe or hyphen or they're simply a sequence of lowercase letters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743DEB-E55E-4FC4-9F25-665ABB91B540}"/>
              </a:ext>
            </a:extLst>
          </p:cNvPr>
          <p:cNvSpPr/>
          <p:nvPr/>
        </p:nvSpPr>
        <p:spPr>
          <a:xfrm>
            <a:off x="609600" y="1905000"/>
            <a:ext cx="10972799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85000" lnSpcReduction="1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parseFile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(filename):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open(filename, 'r')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file: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text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file.read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().lower()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"[a-z]+['-]?[a-z]+|[a-z]+"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6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3051A-DEEC-4156-BC63-DEF6CC7C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0B1C1-96DB-47A4-9908-D667E1A9E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expressions can't count</a:t>
            </a:r>
          </a:p>
          <a:p>
            <a:r>
              <a:rPr lang="en-US" dirty="0"/>
              <a:t>Regular expressions can't make sure that matching separators (like left and right parentheses, left and right braces, left and right brackets) match up and are legally nested</a:t>
            </a:r>
          </a:p>
          <a:p>
            <a:r>
              <a:rPr lang="en-US" dirty="0"/>
              <a:t>Some patterns that are simple to say have very long regular expressions</a:t>
            </a:r>
          </a:p>
        </p:txBody>
      </p:sp>
    </p:spTree>
    <p:extLst>
      <p:ext uri="{BB962C8B-B14F-4D97-AF65-F5344CB8AC3E}">
        <p14:creationId xmlns:p14="http://schemas.microsoft.com/office/powerpoint/2010/main" val="155969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Work day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Tuples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Customized sorting</a:t>
            </a:r>
          </a:p>
          <a:p>
            <a:pPr lvl="1"/>
            <a:r>
              <a:rPr lang="en-US" dirty="0"/>
              <a:t>Cracking the substitution cipher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for Exam 2 on Wednesday</a:t>
            </a:r>
          </a:p>
          <a:p>
            <a:r>
              <a:rPr lang="en-US" dirty="0"/>
              <a:t>Work time on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chapters 5, 6, 7, and 8</a:t>
            </a:r>
            <a:endParaRPr lang="en-US" b="1" dirty="0"/>
          </a:p>
          <a:p>
            <a:r>
              <a:rPr lang="en-US" b="1" dirty="0"/>
              <a:t>Work on Assignment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text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We've already talked about Python tools to search for a string in another string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find()</a:t>
            </a:r>
            <a:r>
              <a:rPr lang="en-US" dirty="0"/>
              <a:t> method will search for a string inside a string and return the index where it starts (or -1 if it can't be found)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836FF2-C9B5-4E7F-8280-6651A3BD38C4}"/>
              </a:ext>
            </a:extLst>
          </p:cNvPr>
          <p:cNvSpPr/>
          <p:nvPr/>
        </p:nvSpPr>
        <p:spPr>
          <a:xfrm>
            <a:off x="609600" y="4343400"/>
            <a:ext cx="10972799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'dysfunctional'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location1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word.find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'fun'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	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location1 is 3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location2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word.find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'games'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	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location2 is -1</a:t>
            </a:r>
          </a:p>
        </p:txBody>
      </p:sp>
    </p:spTree>
    <p:extLst>
      <p:ext uri="{BB962C8B-B14F-4D97-AF65-F5344CB8AC3E}">
        <p14:creationId xmlns:p14="http://schemas.microsoft.com/office/powerpoint/2010/main" val="19414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49A61-0ADF-4A14-BF96-DA2FCA1A3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you wanted to do partial matches?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3F539-6B9C-47BC-A75B-078FAE402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you want to search for text that:</a:t>
            </a:r>
          </a:p>
          <a:p>
            <a:pPr lvl="1"/>
            <a:r>
              <a:rPr lang="en-US" dirty="0"/>
              <a:t>Ends with "</a:t>
            </a:r>
            <a:r>
              <a:rPr lang="en-US" dirty="0" err="1"/>
              <a:t>tion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Starts with either "Password:" or "password:"</a:t>
            </a:r>
          </a:p>
          <a:p>
            <a:pPr lvl="1"/>
            <a:r>
              <a:rPr lang="en-US" dirty="0"/>
              <a:t>Has exactly five digits, like a zip code</a:t>
            </a:r>
          </a:p>
          <a:p>
            <a:pPr lvl="1"/>
            <a:r>
              <a:rPr lang="en-US" dirty="0"/>
              <a:t>Has a number followed by words like "street", "road", "avenue", "boulevard", "court", "way", or a few other possibilities</a:t>
            </a:r>
          </a:p>
          <a:p>
            <a:r>
              <a:rPr lang="en-US" dirty="0"/>
              <a:t>The tool you want is called </a:t>
            </a:r>
            <a:r>
              <a:rPr lang="en-US" b="1" dirty="0"/>
              <a:t>regular expressions</a:t>
            </a:r>
          </a:p>
          <a:p>
            <a:r>
              <a:rPr lang="en-US" dirty="0"/>
              <a:t>Regular expressions can also be used to verify the formatting of data entered into websites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B0C6-614A-4517-8473-4E5817A30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7A30A-5021-47A2-AA99-D12C7A5B2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expressions (sometimes shortened to </a:t>
            </a:r>
            <a:r>
              <a:rPr lang="en-US" b="1" dirty="0"/>
              <a:t>regexes</a:t>
            </a:r>
            <a:r>
              <a:rPr lang="en-US" dirty="0"/>
              <a:t>) are a way of describing a pattern of characters</a:t>
            </a:r>
          </a:p>
          <a:p>
            <a:r>
              <a:rPr lang="en-US" dirty="0"/>
              <a:t>They have their roots in the 1950s as an important idea in theoretical computer science</a:t>
            </a:r>
          </a:p>
          <a:p>
            <a:r>
              <a:rPr lang="en-US" dirty="0"/>
              <a:t>In the 1980s, the programming language Perl introduced a syntax for describing regular expressions</a:t>
            </a:r>
          </a:p>
          <a:p>
            <a:r>
              <a:rPr lang="en-US" dirty="0"/>
              <a:t>Many languages, including Python, have adopted syntax that is identical or similar to the Perl syntax</a:t>
            </a:r>
          </a:p>
        </p:txBody>
      </p:sp>
    </p:spTree>
    <p:extLst>
      <p:ext uri="{BB962C8B-B14F-4D97-AF65-F5344CB8AC3E}">
        <p14:creationId xmlns:p14="http://schemas.microsoft.com/office/powerpoint/2010/main" val="315412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D4E27-3F4A-4530-A25C-B90CC771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774E1-06D5-4E51-B6B1-9EF8D0EC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0808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In Python, regular expressions are written as strings, using symbols that have special meanings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F747FB-DF1D-482F-BD6B-55F284A24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369608"/>
              </p:ext>
            </p:extLst>
          </p:nvPr>
        </p:nvGraphicFramePr>
        <p:xfrm>
          <a:off x="0" y="2164080"/>
          <a:ext cx="121920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267">
                  <a:extLst>
                    <a:ext uri="{9D8B030D-6E8A-4147-A177-3AD203B41FA5}">
                      <a16:colId xmlns:a16="http://schemas.microsoft.com/office/drawing/2014/main" val="1601804045"/>
                    </a:ext>
                  </a:extLst>
                </a:gridCol>
                <a:gridCol w="3939483">
                  <a:extLst>
                    <a:ext uri="{9D8B030D-6E8A-4147-A177-3AD203B41FA5}">
                      <a16:colId xmlns:a16="http://schemas.microsoft.com/office/drawing/2014/main" val="486166325"/>
                    </a:ext>
                  </a:extLst>
                </a:gridCol>
                <a:gridCol w="2290075">
                  <a:extLst>
                    <a:ext uri="{9D8B030D-6E8A-4147-A177-3AD203B41FA5}">
                      <a16:colId xmlns:a16="http://schemas.microsoft.com/office/drawing/2014/main" val="2319786357"/>
                    </a:ext>
                  </a:extLst>
                </a:gridCol>
                <a:gridCol w="4601175">
                  <a:extLst>
                    <a:ext uri="{9D8B030D-6E8A-4147-A177-3AD203B41FA5}">
                      <a16:colId xmlns:a16="http://schemas.microsoft.com/office/drawing/2014/main" val="2949262394"/>
                    </a:ext>
                  </a:extLst>
                </a:gridCol>
              </a:tblGrid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Symbols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403759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Set of characters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'[m-z]'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Letters m through 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712652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Special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'\d'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Numerical digits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941366"/>
                  </a:ext>
                </a:extLst>
              </a:tr>
              <a:tr h="32327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Any character (except newline)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cr.p</a:t>
                      </a: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'crap'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crip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'cr8p'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838187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Starts with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'^the'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Line starts with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'the'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153462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Ends with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'dog$'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Line ends with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'dog'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712186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Zero or more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'hi*'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'hi'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583210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One or more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'hi+'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52923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Zero or one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'team?'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'tea' </a:t>
                      </a:r>
                      <a:r>
                        <a:rPr lang="en-US" sz="2200" dirty="0"/>
                        <a:t>or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'team'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538716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The specified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'he.{2}o'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'hello'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helpo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hemno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658595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Either/or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gray|grey</a:t>
                      </a: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'gray'</a:t>
                      </a:r>
                      <a:r>
                        <a:rPr lang="en-US" dirty="0"/>
                        <a:t> </a:t>
                      </a:r>
                      <a:r>
                        <a:rPr lang="en-US" sz="2200" dirty="0"/>
                        <a:t>or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'grey'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72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7929</TotalTime>
  <Words>1159</Words>
  <Application>Microsoft Office PowerPoint</Application>
  <PresentationFormat>Widescreen</PresentationFormat>
  <Paragraphs>189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7</vt:lpstr>
      <vt:lpstr>Regular Expressions</vt:lpstr>
      <vt:lpstr>Searching for text</vt:lpstr>
      <vt:lpstr>What if you wanted to do partial matches?</vt:lpstr>
      <vt:lpstr>Regular expressions</vt:lpstr>
      <vt:lpstr>Regular expression syntax</vt:lpstr>
      <vt:lpstr>Special sequences</vt:lpstr>
      <vt:lpstr>Set syntax</vt:lpstr>
      <vt:lpstr>Example: E-mail addresses</vt:lpstr>
      <vt:lpstr>Example: Dates</vt:lpstr>
      <vt:lpstr>Example: Phone numbers</vt:lpstr>
      <vt:lpstr>Raw strings</vt:lpstr>
      <vt:lpstr>Python functions for regular expressions</vt:lpstr>
      <vt:lpstr>Regular expression examples</vt:lpstr>
      <vt:lpstr>Explanation of the regex in Assignment 7</vt:lpstr>
      <vt:lpstr>Limitations of regular expressions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636</cp:revision>
  <dcterms:created xsi:type="dcterms:W3CDTF">2009-01-11T21:03:04Z</dcterms:created>
  <dcterms:modified xsi:type="dcterms:W3CDTF">2023-10-23T20:04:45Z</dcterms:modified>
</cp:coreProperties>
</file>